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85" r:id="rId5"/>
    <p:sldId id="274" r:id="rId6"/>
    <p:sldId id="272" r:id="rId7"/>
    <p:sldId id="268" r:id="rId8"/>
    <p:sldId id="270" r:id="rId9"/>
    <p:sldId id="273" r:id="rId10"/>
    <p:sldId id="271" r:id="rId11"/>
    <p:sldId id="281" r:id="rId12"/>
    <p:sldId id="279" r:id="rId13"/>
    <p:sldId id="280" r:id="rId14"/>
    <p:sldId id="269" r:id="rId15"/>
    <p:sldId id="282" r:id="rId16"/>
    <p:sldId id="264" r:id="rId17"/>
    <p:sldId id="265" r:id="rId18"/>
    <p:sldId id="266" r:id="rId19"/>
    <p:sldId id="257" r:id="rId20"/>
    <p:sldId id="278" r:id="rId21"/>
    <p:sldId id="258" r:id="rId22"/>
    <p:sldId id="276" r:id="rId23"/>
    <p:sldId id="259" r:id="rId24"/>
    <p:sldId id="260" r:id="rId25"/>
    <p:sldId id="275" r:id="rId26"/>
    <p:sldId id="277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60"/>
  </p:normalViewPr>
  <p:slideViewPr>
    <p:cSldViewPr>
      <p:cViewPr varScale="1">
        <p:scale>
          <a:sx n="110" d="100"/>
          <a:sy n="110" d="100"/>
        </p:scale>
        <p:origin x="-18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22448-D73A-4224-AD92-C5F6161ED83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D14A-CD10-44D6-8384-196B02B0F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Fundoscopy%20Stanford%2025%20Session\Retinal%20venous%20pulsations-360p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Fundoscopy%20Stanford%2025%20Session\Afferent%20Pupillary%20Defects%20-%20Exam-360p.mp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38862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Garamond" pitchFamily="18" charset="0"/>
              </a:rPr>
              <a:t>Stanford Medicine 25</a:t>
            </a:r>
            <a:br>
              <a:rPr lang="en-US" sz="6600" dirty="0" smtClean="0">
                <a:latin typeface="Garamond" pitchFamily="18" charset="0"/>
              </a:rPr>
            </a:br>
            <a:r>
              <a:rPr lang="en-US" sz="5400" dirty="0" err="1" smtClean="0">
                <a:solidFill>
                  <a:srgbClr val="FF0000"/>
                </a:solidFill>
              </a:rPr>
              <a:t>Fundoscopy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8.utsouthwestern.edu/vgn/images/portal/cit_1801/42/40/61636dlc-fu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53592"/>
            <a:ext cx="7467600" cy="557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8.utsouthwestern.edu/vgn/images/portal/cit_1801/42/40/61636dlc-fu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53592"/>
            <a:ext cx="7467600" cy="55758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CMV Retinitis </a:t>
            </a:r>
          </a:p>
          <a:p>
            <a:pPr algn="ctr"/>
            <a:endParaRPr 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781800" cy="49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781800" cy="49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Hypertensive Retinopathy</a:t>
            </a:r>
          </a:p>
          <a:p>
            <a:pPr algn="ctr"/>
            <a:endParaRPr lang="en-US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op.onjoph.com/catalog/images/atlas/RM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4953000" cy="48822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0"/>
            <a:ext cx="7162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5814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op.onjoph.com/catalog/images/atlas/RM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4953000" cy="48822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0"/>
            <a:ext cx="7162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5814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5943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Koplik’s</a:t>
            </a:r>
            <a:r>
              <a:rPr lang="en-US" sz="4400" dirty="0" smtClean="0"/>
              <a:t> Spots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61085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Roth Spots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5917" cy="543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68" y="1233487"/>
            <a:ext cx="8485732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1800" b="1" dirty="0" smtClean="0"/>
          </a:p>
          <a:p>
            <a:r>
              <a:rPr lang="en-US" dirty="0"/>
              <a:t>Parasympathetic agonists: paralyze circular muscle of iris (</a:t>
            </a:r>
            <a:r>
              <a:rPr lang="en-US" dirty="0" err="1"/>
              <a:t>mydrasis</a:t>
            </a:r>
            <a:r>
              <a:rPr lang="en-US" dirty="0"/>
              <a:t>) and the </a:t>
            </a:r>
            <a:r>
              <a:rPr lang="en-US" dirty="0" err="1"/>
              <a:t>ciliary</a:t>
            </a:r>
            <a:r>
              <a:rPr lang="en-US" dirty="0"/>
              <a:t> muscle (loss of accommodation).</a:t>
            </a:r>
          </a:p>
          <a:p>
            <a:pPr lvl="1"/>
            <a:r>
              <a:rPr lang="en-US" b="1" u="sng" dirty="0" err="1"/>
              <a:t>Tropicamide</a:t>
            </a:r>
            <a:r>
              <a:rPr lang="en-US" b="1" dirty="0"/>
              <a:t>: 1-2 drops </a:t>
            </a:r>
            <a:r>
              <a:rPr lang="en-US" b="1" dirty="0" smtClean="0"/>
              <a:t>(1%) </a:t>
            </a:r>
            <a:r>
              <a:rPr lang="en-US" b="1" dirty="0"/>
              <a:t>15-20 minutes before exam; may repeat </a:t>
            </a:r>
            <a:r>
              <a:rPr lang="en-US" b="1" dirty="0" smtClean="0"/>
              <a:t>x1. </a:t>
            </a:r>
            <a:r>
              <a:rPr lang="en-US" b="1" dirty="0"/>
              <a:t>Individuals with heavily pigmented eyes may require larger doses.</a:t>
            </a:r>
          </a:p>
          <a:p>
            <a:pPr lvl="1"/>
            <a:r>
              <a:rPr lang="en-US" u="sng" dirty="0"/>
              <a:t>Cyclopentolate</a:t>
            </a:r>
            <a:r>
              <a:rPr lang="en-US" dirty="0"/>
              <a:t>:1 drop of 1% followed by another drop in 5 min; 2% solution in heavily pigmented iris.</a:t>
            </a:r>
          </a:p>
          <a:p>
            <a:pPr lvl="1"/>
            <a:r>
              <a:rPr lang="en-US" u="sng" dirty="0"/>
              <a:t>Atropine</a:t>
            </a:r>
            <a:r>
              <a:rPr lang="en-US" dirty="0"/>
              <a:t>: (1% solution): Instill 1-2 drops 1 hour before the procedure.</a:t>
            </a:r>
          </a:p>
          <a:p>
            <a:pPr lvl="1"/>
            <a:r>
              <a:rPr lang="en-US" u="sng" dirty="0"/>
              <a:t>Homatropine</a:t>
            </a:r>
            <a:r>
              <a:rPr lang="en-US" dirty="0"/>
              <a:t>:1 drop of 2% solution immediately before the procedure; repeat at 10 min intervals PRN.</a:t>
            </a:r>
          </a:p>
          <a:p>
            <a:r>
              <a:rPr lang="en-US" dirty="0"/>
              <a:t>Sympathetic agonists:</a:t>
            </a:r>
          </a:p>
          <a:p>
            <a:pPr lvl="1"/>
            <a:r>
              <a:rPr lang="en-US" u="sng" dirty="0" err="1"/>
              <a:t>Phenylephrine</a:t>
            </a:r>
            <a:r>
              <a:rPr lang="en-US" dirty="0"/>
              <a:t>: 1 drop of 2.5% or 10% solution, may repeat in 10-60 min PRN.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2900" b="1" dirty="0" smtClean="0"/>
              <a:t>Results </a:t>
            </a:r>
            <a:r>
              <a:rPr lang="en-US" sz="2900" dirty="0"/>
              <a:t> The risk of inducing acute glaucoma following </a:t>
            </a:r>
            <a:r>
              <a:rPr lang="en-US" sz="2900" dirty="0" err="1"/>
              <a:t>mydriasis</a:t>
            </a:r>
            <a:r>
              <a:rPr lang="en-US" sz="2900" dirty="0"/>
              <a:t> with </a:t>
            </a:r>
            <a:r>
              <a:rPr lang="en-US" sz="2900" dirty="0" err="1"/>
              <a:t>tropicamide</a:t>
            </a:r>
            <a:r>
              <a:rPr lang="en-US" sz="2900" dirty="0"/>
              <a:t> alone is close to zero, no case being identified. The risk with long-acting or combined agents is between 1 in 3380 and 1 in 20 000. The presence of chronic glaucoma constitutes no additional </a:t>
            </a:r>
            <a:r>
              <a:rPr lang="en-US" sz="2900" dirty="0" smtClean="0"/>
              <a:t>risk.</a:t>
            </a:r>
            <a:br>
              <a:rPr lang="en-US" sz="2900" dirty="0" smtClean="0"/>
            </a:br>
            <a:r>
              <a:rPr lang="en-US" sz="2900" b="1" dirty="0" smtClean="0"/>
              <a:t>Conclusions </a:t>
            </a:r>
            <a:r>
              <a:rPr lang="en-US" sz="2900" dirty="0"/>
              <a:t> </a:t>
            </a:r>
            <a:r>
              <a:rPr lang="en-US" sz="2900" dirty="0" err="1"/>
              <a:t>Mydriasis</a:t>
            </a:r>
            <a:r>
              <a:rPr lang="en-US" sz="2900" dirty="0"/>
              <a:t> with </a:t>
            </a:r>
            <a:r>
              <a:rPr lang="en-US" sz="2900" dirty="0" err="1"/>
              <a:t>tropicamide</a:t>
            </a:r>
            <a:r>
              <a:rPr lang="en-US" sz="2900" dirty="0"/>
              <a:t> alone is safe even in people with chronic glaucoma. It should be advised in all patients when thorough retinal examination is indicated.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72438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839788" y="4125913"/>
            <a:ext cx="1304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Optic disc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4238625" y="1319213"/>
            <a:ext cx="200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Superior arcade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797300" y="5267325"/>
            <a:ext cx="188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Inferior arcade</a:t>
            </a:r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4654550" y="2387600"/>
            <a:ext cx="3322638" cy="3333750"/>
          </a:xfrm>
          <a:prstGeom prst="ellipse">
            <a:avLst/>
          </a:prstGeom>
          <a:noFill/>
          <a:ln w="412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105" name="Oval 9"/>
          <p:cNvSpPr>
            <a:spLocks noChangeArrowheads="1"/>
          </p:cNvSpPr>
          <p:nvPr/>
        </p:nvSpPr>
        <p:spPr bwMode="auto">
          <a:xfrm>
            <a:off x="6215063" y="3914775"/>
            <a:ext cx="257175" cy="279400"/>
          </a:xfrm>
          <a:prstGeom prst="ellipse">
            <a:avLst/>
          </a:prstGeom>
          <a:solidFill>
            <a:srgbClr val="FF9933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5626100" y="2438400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Macula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6477000" y="3868738"/>
            <a:ext cx="862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Fovea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2324100" y="2803525"/>
            <a:ext cx="1266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Optic cup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533400" y="0"/>
            <a:ext cx="2547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The Fundus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1" grpId="1"/>
      <p:bldP spid="132102" grpId="0"/>
      <p:bldP spid="132102" grpId="1"/>
      <p:bldP spid="132103" grpId="0"/>
      <p:bldP spid="132103" grpId="1"/>
      <p:bldP spid="132104" grpId="0" animBg="1"/>
      <p:bldP spid="132104" grpId="1" animBg="1"/>
      <p:bldP spid="132105" grpId="0" animBg="1"/>
      <p:bldP spid="132105" grpId="1" animBg="1"/>
      <p:bldP spid="132107" grpId="0"/>
      <p:bldP spid="132107" grpId="1"/>
      <p:bldP spid="132108" grpId="0"/>
      <p:bldP spid="132108" grpId="1"/>
      <p:bldP spid="132109" grpId="0"/>
      <p:bldP spid="13210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tinal venous pulsations-36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6096000" cy="4572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Spontaneous Venous Pulsations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7526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Normally absent in 20-30% of people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If present, essentially rules out increased intracranial pressure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70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Normal</a:t>
            </a:r>
            <a:r>
              <a:rPr lang="en-US" sz="1900" dirty="0"/>
              <a:t> nail-fold capillary pattern consisting of even distribution of thin </a:t>
            </a:r>
            <a:r>
              <a:rPr lang="en-US" sz="1900" dirty="0" err="1"/>
              <a:t>hairpinlike</a:t>
            </a:r>
            <a:r>
              <a:rPr lang="en-US" sz="1900" dirty="0"/>
              <a:t> capillary loops. Note the compression of the oil film with the </a:t>
            </a:r>
            <a:r>
              <a:rPr lang="en-US" sz="1900" dirty="0" err="1"/>
              <a:t>dermatoscopic</a:t>
            </a:r>
            <a:r>
              <a:rPr lang="en-US" sz="1900" dirty="0"/>
              <a:t> front plate.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181600" cy="31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32243"/>
            <a:ext cx="5105400" cy="309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943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abnormal nail-fold capillary pattern constituting a </a:t>
            </a:r>
            <a:r>
              <a:rPr lang="en-US" b="1" dirty="0"/>
              <a:t>scleroderma-</a:t>
            </a:r>
            <a:r>
              <a:rPr lang="en-US" b="1" dirty="0" err="1"/>
              <a:t>dermatomyositis</a:t>
            </a:r>
            <a:r>
              <a:rPr lang="en-US" dirty="0"/>
              <a:t> pattern. There are enlarged capillary loops and a single </a:t>
            </a:r>
            <a:r>
              <a:rPr lang="en-US" dirty="0" err="1"/>
              <a:t>extravasate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5867400"/>
            <a:ext cx="8839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An abnormal nail-fold capillary pattern constituting a </a:t>
            </a:r>
            <a:r>
              <a:rPr lang="en-US" sz="1700" b="1" dirty="0"/>
              <a:t>scleroderma-</a:t>
            </a:r>
            <a:r>
              <a:rPr lang="en-US" sz="1700" b="1" dirty="0" err="1"/>
              <a:t>dermatomyositis</a:t>
            </a:r>
            <a:r>
              <a:rPr lang="en-US" sz="1700" dirty="0"/>
              <a:t> pattern. The capillary distribution is distorted and irregular. There are enlarged capillaries, including "budding" capillaries (thin arrow), twisted capillaries (thick arrow), and </a:t>
            </a:r>
            <a:r>
              <a:rPr lang="en-US" sz="1700" dirty="0" err="1"/>
              <a:t>extravasates</a:t>
            </a:r>
            <a:r>
              <a:rPr lang="en-US" sz="1700" dirty="0"/>
              <a:t> (asterisk).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686800" cy="250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239000" cy="305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ferent Pupillary Defects - Exam-36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9144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Relative Afferent Pupillary Defect (RAPD, Marcus Gunn Pupil)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causes of a RAPD include:</a:t>
            </a:r>
          </a:p>
          <a:p>
            <a:pPr lvl="1"/>
            <a:r>
              <a:rPr lang="en-US" dirty="0" smtClean="0"/>
              <a:t>optic neuritis</a:t>
            </a:r>
          </a:p>
          <a:p>
            <a:pPr lvl="1"/>
            <a:r>
              <a:rPr lang="en-US" dirty="0" smtClean="0"/>
              <a:t>ischemic optic disease or retinal disease</a:t>
            </a:r>
          </a:p>
          <a:p>
            <a:pPr lvl="1"/>
            <a:r>
              <a:rPr lang="en-US" dirty="0" smtClean="0"/>
              <a:t>severe glaucoma causing trauma to optic nerve</a:t>
            </a:r>
          </a:p>
          <a:p>
            <a:pPr lvl="1"/>
            <a:r>
              <a:rPr lang="en-US" dirty="0" smtClean="0"/>
              <a:t>direct optic nerve damage (trauma, radiation, tumor)</a:t>
            </a:r>
          </a:p>
          <a:p>
            <a:pPr lvl="1"/>
            <a:r>
              <a:rPr lang="en-US" dirty="0" smtClean="0"/>
              <a:t>retinal detachment</a:t>
            </a:r>
          </a:p>
          <a:p>
            <a:pPr lvl="1"/>
            <a:r>
              <a:rPr lang="en-US" dirty="0" smtClean="0"/>
              <a:t>very severe macular degeneration</a:t>
            </a:r>
          </a:p>
          <a:p>
            <a:pPr lvl="1"/>
            <a:r>
              <a:rPr lang="en-US" dirty="0" smtClean="0"/>
              <a:t>retinal infection (CMV, herpes)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pilloed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0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88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63210"/>
            <a:ext cx="5257800" cy="359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r>
              <a:rPr lang="en-US" dirty="0" err="1" smtClean="0"/>
              <a:t>Papilledema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953000"/>
          </a:xfrm>
        </p:spPr>
        <p:txBody>
          <a:bodyPr/>
          <a:lstStyle/>
          <a:p>
            <a:r>
              <a:rPr lang="en-US" dirty="0" err="1" smtClean="0"/>
              <a:t>Fundoscopic</a:t>
            </a:r>
            <a:r>
              <a:rPr lang="en-US" dirty="0" smtClean="0"/>
              <a:t> Findings:</a:t>
            </a:r>
          </a:p>
          <a:p>
            <a:pPr lvl="1"/>
            <a:r>
              <a:rPr lang="en-US" dirty="0" smtClean="0"/>
              <a:t>Venous engorgement/hyperemia</a:t>
            </a:r>
          </a:p>
          <a:p>
            <a:pPr lvl="1"/>
            <a:r>
              <a:rPr lang="en-US" dirty="0" smtClean="0"/>
              <a:t>Loss of venous pulsations (</a:t>
            </a:r>
            <a:r>
              <a:rPr lang="en-US" dirty="0" err="1" smtClean="0"/>
              <a:t>nrml</a:t>
            </a:r>
            <a:r>
              <a:rPr lang="en-US" dirty="0" smtClean="0"/>
              <a:t> in 20-30%)</a:t>
            </a:r>
          </a:p>
          <a:p>
            <a:pPr lvl="1"/>
            <a:r>
              <a:rPr lang="en-US" dirty="0" smtClean="0"/>
              <a:t>Hemorrhages</a:t>
            </a:r>
          </a:p>
          <a:p>
            <a:pPr lvl="1"/>
            <a:r>
              <a:rPr lang="en-US" dirty="0" smtClean="0"/>
              <a:t>Elevation of optic disc</a:t>
            </a:r>
          </a:p>
          <a:p>
            <a:pPr lvl="1"/>
            <a:r>
              <a:rPr lang="en-US" dirty="0" smtClean="0"/>
              <a:t>Paton’s lines</a:t>
            </a:r>
            <a:endParaRPr lang="en-US" dirty="0"/>
          </a:p>
        </p:txBody>
      </p:sp>
      <p:pic>
        <p:nvPicPr>
          <p:cNvPr id="26626" name="Picture 2" descr="File:Papilled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3332746" cy="3200400"/>
          </a:xfrm>
          <a:prstGeom prst="rect">
            <a:avLst/>
          </a:prstGeom>
          <a:noFill/>
        </p:spPr>
      </p:pic>
      <p:pic>
        <p:nvPicPr>
          <p:cNvPr id="26628" name="Picture 4" descr="Paton's 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2514600" cy="2149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disk blurring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Papilledema</a:t>
            </a:r>
            <a:r>
              <a:rPr lang="en-US" dirty="0" smtClean="0"/>
              <a:t>: Increased intracranial pressure</a:t>
            </a:r>
          </a:p>
          <a:p>
            <a:pPr lvl="1"/>
            <a:r>
              <a:rPr lang="en-US" dirty="0" smtClean="0"/>
              <a:t>Occurs hours to days</a:t>
            </a:r>
          </a:p>
          <a:p>
            <a:r>
              <a:rPr lang="en-US" dirty="0" smtClean="0"/>
              <a:t>Causes:	</a:t>
            </a:r>
          </a:p>
          <a:p>
            <a:pPr lvl="1"/>
            <a:r>
              <a:rPr lang="en-US" dirty="0" smtClean="0"/>
              <a:t>brain tumor</a:t>
            </a:r>
          </a:p>
          <a:p>
            <a:pPr lvl="1"/>
            <a:r>
              <a:rPr lang="en-US" dirty="0" err="1" smtClean="0"/>
              <a:t>pseudotumor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endParaRPr lang="en-US" dirty="0" smtClean="0"/>
          </a:p>
          <a:p>
            <a:pPr lvl="1"/>
            <a:r>
              <a:rPr lang="en-US" dirty="0" smtClean="0"/>
              <a:t>sinus thrombosis</a:t>
            </a:r>
          </a:p>
          <a:p>
            <a:pPr lvl="1"/>
            <a:r>
              <a:rPr lang="en-US" dirty="0" smtClean="0"/>
              <a:t>hydrocephalus</a:t>
            </a:r>
          </a:p>
          <a:p>
            <a:pPr lvl="1"/>
            <a:r>
              <a:rPr lang="en-US" dirty="0" smtClean="0"/>
              <a:t>Meningitis/encephalitis</a:t>
            </a:r>
          </a:p>
          <a:p>
            <a:pPr lvl="1"/>
            <a:r>
              <a:rPr lang="en-US" dirty="0" smtClean="0"/>
              <a:t>Malignant HTN</a:t>
            </a:r>
          </a:p>
          <a:p>
            <a:pPr lvl="1"/>
            <a:r>
              <a:rPr lang="en-US" dirty="0" smtClean="0"/>
              <a:t>Optic neuritis (1/3 of acute cases</a:t>
            </a:r>
            <a:r>
              <a:rPr lang="en-US" dirty="0" smtClean="0"/>
              <a:t>)* not </a:t>
            </a:r>
            <a:r>
              <a:rPr lang="en-US" smtClean="0"/>
              <a:t>from high pressure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IDSA guidelines: </a:t>
            </a:r>
            <a:r>
              <a:rPr lang="en-US" sz="3600" u="sng" dirty="0" smtClean="0"/>
              <a:t>CT prior to LP</a:t>
            </a:r>
          </a:p>
          <a:p>
            <a:pPr lvl="1"/>
            <a:r>
              <a:rPr lang="en-US" sz="2000" dirty="0" err="1"/>
              <a:t>Immunocompromised</a:t>
            </a:r>
            <a:r>
              <a:rPr lang="en-US" sz="2000" dirty="0"/>
              <a:t> state (</a:t>
            </a:r>
            <a:r>
              <a:rPr lang="en-US" sz="2000" dirty="0" err="1"/>
              <a:t>eg</a:t>
            </a:r>
            <a:r>
              <a:rPr lang="en-US" sz="2000" dirty="0"/>
              <a:t>, HIV infection, immunosuppressive therapy, solid organ or hematopoietic stem cell transplantation)</a:t>
            </a:r>
          </a:p>
          <a:p>
            <a:pPr lvl="1"/>
            <a:r>
              <a:rPr lang="en-US" sz="2000" dirty="0"/>
              <a:t>History of CNS disease (mass lesion, stroke, or focal infection)</a:t>
            </a:r>
          </a:p>
          <a:p>
            <a:pPr lvl="1"/>
            <a:r>
              <a:rPr lang="en-US" sz="2000" dirty="0"/>
              <a:t>New onset seizure (within one week of presentation)</a:t>
            </a:r>
          </a:p>
          <a:p>
            <a:pPr lvl="1"/>
            <a:r>
              <a:rPr lang="en-US" sz="2000" dirty="0" smtClean="0"/>
              <a:t>Abnormal </a:t>
            </a:r>
            <a:r>
              <a:rPr lang="en-US" sz="2000" dirty="0"/>
              <a:t>level of consciousness</a:t>
            </a:r>
          </a:p>
          <a:p>
            <a:pPr lvl="1"/>
            <a:r>
              <a:rPr lang="en-US" sz="2000" dirty="0"/>
              <a:t>Focal neurologic </a:t>
            </a:r>
            <a:r>
              <a:rPr lang="en-US" sz="2000" dirty="0" smtClean="0"/>
              <a:t>deficit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Papilledema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lvl="1">
              <a:buNone/>
            </a:pP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rchive.icoph.org/med/medimages/K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39000" cy="528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rchive.icoph.org/med/medimages/K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39000" cy="5284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Hollenhorst</a:t>
            </a:r>
            <a:r>
              <a:rPr lang="en-US" sz="4400" b="1" dirty="0" smtClean="0"/>
              <a:t> Plaque</a:t>
            </a:r>
          </a:p>
          <a:p>
            <a:pPr algn="ctr"/>
            <a:endParaRPr lang="en-US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411</Words>
  <Application>Microsoft Office PowerPoint</Application>
  <PresentationFormat>On-screen Show (4:3)</PresentationFormat>
  <Paragraphs>67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Stanford Medicine 25 Fundoscopy</vt:lpstr>
      <vt:lpstr>Slide 2</vt:lpstr>
      <vt:lpstr>Slide 3</vt:lpstr>
      <vt:lpstr>Slide 4</vt:lpstr>
      <vt:lpstr>Papilledema</vt:lpstr>
      <vt:lpstr>Optic disk blurring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Dilation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Relative Afferent Pupillary Defect (RAPD, Marcus Gunn Pupil)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Stanford Medicine 25 Fundoscopy</dc:title>
  <dc:creator>user</dc:creator>
  <cp:lastModifiedBy>user</cp:lastModifiedBy>
  <cp:revision>49</cp:revision>
  <dcterms:created xsi:type="dcterms:W3CDTF">2012-04-13T06:47:34Z</dcterms:created>
  <dcterms:modified xsi:type="dcterms:W3CDTF">2012-04-24T08:36:35Z</dcterms:modified>
</cp:coreProperties>
</file>